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59" r:id="rId5"/>
    <p:sldId id="284" r:id="rId6"/>
    <p:sldId id="337" r:id="rId7"/>
    <p:sldId id="336" r:id="rId8"/>
    <p:sldId id="260" r:id="rId9"/>
    <p:sldId id="261" r:id="rId10"/>
    <p:sldId id="338" r:id="rId11"/>
    <p:sldId id="269" r:id="rId12"/>
    <p:sldId id="277" r:id="rId13"/>
    <p:sldId id="266" r:id="rId14"/>
    <p:sldId id="267" r:id="rId15"/>
    <p:sldId id="339" r:id="rId16"/>
    <p:sldId id="265" r:id="rId17"/>
    <p:sldId id="340" r:id="rId18"/>
    <p:sldId id="268" r:id="rId19"/>
    <p:sldId id="283" r:id="rId20"/>
    <p:sldId id="275" r:id="rId21"/>
    <p:sldId id="341" r:id="rId22"/>
    <p:sldId id="263" r:id="rId23"/>
    <p:sldId id="264" r:id="rId24"/>
    <p:sldId id="342" r:id="rId25"/>
    <p:sldId id="274" r:id="rId26"/>
    <p:sldId id="271" r:id="rId27"/>
    <p:sldId id="270" r:id="rId28"/>
    <p:sldId id="278" r:id="rId29"/>
    <p:sldId id="276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2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D2C2-C8CB-6895-872D-3F1724FBA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7B655-4668-4442-604D-FFB2C1174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12214-BFB1-F520-97CC-282AFE29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44732-A31B-C445-C07F-CFE37E828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A0244-23F4-A41D-98D9-C0E88654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5858D-D7BD-CE4E-58A5-B874FBE4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4B700-BBA3-753A-22AE-21B3616EB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83351-E830-28E1-11D1-13FA8B60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C9D94-7E9E-7C71-E62B-7D8993D8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D72AA-39BA-A793-B104-92D43EF3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43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CD9884-422E-AB2E-F31D-88028433B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E7591-57AC-E030-0957-11B1D3EEF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04BCB-875D-220C-8878-B2E20DC1B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09419-358E-D7D5-B9CA-BDE14839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AFFCD-5D57-8A03-4E81-7DF9623F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544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303D-3FF1-D877-58BE-203CE1B8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45AA-D4E7-E991-E7BC-EE6446D7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B2625-4BC5-DF45-B555-4D7728E6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D8687-B434-00A2-95DA-11C6B69E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C6068-C6BA-0D8D-C5CB-AD7F5D8B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187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DA0A-6B02-E416-E260-D977B84CC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970EB-D766-A09D-F035-0BFD12512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6EFAC-A621-A329-C67A-4BD5A21C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E64A5-6AE0-ADE9-9E57-0035EA82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19BB2-2ABD-979D-E19F-B7C8CDC4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38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CC23-9389-8810-D212-49DBE1F9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57AC7-9065-813A-2633-6B2F54A73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CB9A5-A474-EFAA-7E5F-5A293AD9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B6F8F-01D0-E514-00ED-5917BAB9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4B1BE-B899-E7D6-0380-9DB40173A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593E2-7F25-AD42-3E1A-C7BC8A34D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098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A834-10CB-3381-E117-03E69130C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3329F-C967-612E-9553-7768B287A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03B96-9506-EDDB-FDB8-859F94A1F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C4A04-F9E8-2291-103D-4B64056C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8780F-9EC2-3C11-3C20-AF017816C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B2A97-75E7-42E6-0416-1A23EA7B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01F30-E5BA-4911-9D5F-96AD0DD7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265757-BCD8-DE93-0618-EA7AE39B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36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5DF6-2687-D5C4-3B96-1B443AA4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E3BFCF-194A-FECB-79D4-02624AE83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7936C-F640-AE13-6173-DFB33C94C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6CF20-BB95-25CA-1A51-8F4EE87E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63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2FF216-9667-41FA-83C1-D33237D7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18E6D-854C-9739-3948-0E0188903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19741-D03D-83B2-0B06-BCAE4FAB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1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5BB3-E810-EB01-70A5-A984983B9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1F8D0-EC73-0900-724F-E0491422B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286F8-2208-CD3D-B3C9-B083ECC9A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FDE6B-2EC4-D317-1067-1677AFF4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94AB7-1F09-4F25-7A95-0C9B1264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C15FC-2C84-5A03-95B1-AD6B5535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232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8DD6-2E21-4B0A-A4FE-84DD5273C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2C8D36-8848-7A72-7AE3-85E10CC509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9A7AC-5CDD-572C-D912-55BB3E8BC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1876F-41D4-BDFD-AACA-3983C254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03A72-BB23-8804-9B1D-22C4BB24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CD446-13B3-A7C0-3388-96F478B3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60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7ABAC-0A74-5B56-E334-D2FFD6E9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F25DC-B0E4-1898-CFD7-2E486B26D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50AA0-8AF2-2DD9-56E3-9DC95E488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85B37-0871-4302-B0B7-A2CE051328CF}" type="datetimeFigureOut">
              <a:rPr lang="en-CA" smtClean="0"/>
              <a:t>2025-08-26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59671-1E01-7655-7A74-9F554D02E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3B105-863B-56C9-3BBC-7622F617D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4E647-8B82-44E8-8BC5-CEDF3D635A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593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FBF3C-88A3-F03E-E5C9-0E3FB4625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World </a:t>
            </a:r>
            <a:r>
              <a:rPr lang="en-CA"/>
              <a:t>Guide Fall </a:t>
            </a:r>
            <a:r>
              <a:rPr lang="en-CA" dirty="0"/>
              <a:t>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1ED29-3F2F-E34F-2D52-CF3664D21E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213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35D0-82B6-931A-FC52-556C40A7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 Species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BC274-9206-2D47-04B3-C14C68BCA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Societies are made of 2 types of people</a:t>
            </a:r>
          </a:p>
          <a:p>
            <a:pPr lvl="1"/>
            <a:r>
              <a:rPr lang="en-CA" dirty="0" err="1"/>
              <a:t>Demihumans</a:t>
            </a:r>
            <a:r>
              <a:rPr lang="en-CA" dirty="0"/>
              <a:t> (very similar to humans, but first assignment looks at differences)</a:t>
            </a:r>
          </a:p>
          <a:p>
            <a:pPr lvl="1"/>
            <a:r>
              <a:rPr lang="en-CA" dirty="0"/>
              <a:t>Imps (little guys, a lot like cats)</a:t>
            </a:r>
          </a:p>
          <a:p>
            <a:r>
              <a:rPr lang="en-CA" dirty="0"/>
              <a:t>Your society needs to include both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8482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22BD-14AA-CF56-56D0-904FEC3C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Unobtainable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EF98D-BFB7-C273-45D6-476EA85B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At the heart of each continent are places not of the world</a:t>
            </a:r>
          </a:p>
          <a:p>
            <a:pPr lvl="1"/>
            <a:r>
              <a:rPr lang="en-CA" dirty="0"/>
              <a:t>Elemental Poles</a:t>
            </a:r>
          </a:p>
          <a:p>
            <a:pPr lvl="1"/>
            <a:r>
              <a:rPr lang="en-CA" dirty="0"/>
              <a:t>Pillars of light</a:t>
            </a:r>
          </a:p>
          <a:p>
            <a:r>
              <a:rPr lang="en-CA" dirty="0"/>
              <a:t>Each is said to have a consciousness/force within it</a:t>
            </a:r>
          </a:p>
          <a:p>
            <a:r>
              <a:rPr lang="en-CA" dirty="0"/>
              <a:t>Call unobtainable because things that go in don’t come out</a:t>
            </a:r>
          </a:p>
          <a:p>
            <a:r>
              <a:rPr lang="en-CA" dirty="0"/>
              <a:t>Many things associated with them (elements, colours </a:t>
            </a:r>
            <a:r>
              <a:rPr lang="en-CA" dirty="0" err="1"/>
              <a:t>etc</a:t>
            </a:r>
            <a:r>
              <a:rPr lang="en-CA" dirty="0"/>
              <a:t>)</a:t>
            </a:r>
          </a:p>
          <a:p>
            <a:r>
              <a:rPr lang="en-CA" dirty="0"/>
              <a:t>Certain phenomena are understood to come from these places</a:t>
            </a:r>
          </a:p>
          <a:p>
            <a:pPr lvl="1"/>
            <a:r>
              <a:rPr lang="en-CA" dirty="0"/>
              <a:t>Especially Kaiju, “Monsters”, Imp modifications, Sky Touched, </a:t>
            </a:r>
            <a:r>
              <a:rPr lang="en-CA" dirty="0" err="1"/>
              <a:t>Seedborn</a:t>
            </a:r>
            <a:endParaRPr lang="en-CA" dirty="0"/>
          </a:p>
          <a:p>
            <a:r>
              <a:rPr lang="en-CA" dirty="0"/>
              <a:t>Inspiration: Buddhas, Elemental Dragons from Exalted (gods to a lesser degree, especially creator gods) </a:t>
            </a:r>
          </a:p>
        </p:txBody>
      </p:sp>
    </p:spTree>
    <p:extLst>
      <p:ext uri="{BB962C8B-B14F-4D97-AF65-F5344CB8AC3E}">
        <p14:creationId xmlns:p14="http://schemas.microsoft.com/office/powerpoint/2010/main" val="43610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C671C-E447-400A-8617-41D95993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Colours</a:t>
            </a:r>
            <a:r>
              <a:rPr lang="en-US" altLang="zh-CN" dirty="0"/>
              <a:t> of the unobtainable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DB4786-C437-40B3-ACF8-98B95FD6E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 The Onyx (Black)</a:t>
            </a:r>
          </a:p>
          <a:p>
            <a:r>
              <a:rPr lang="en-US" altLang="zh-CN" dirty="0"/>
              <a:t>2 The Alabaster (White)</a:t>
            </a:r>
          </a:p>
          <a:p>
            <a:r>
              <a:rPr lang="en-US" altLang="zh-CN" dirty="0"/>
              <a:t>3 The Azure (blue) and </a:t>
            </a:r>
            <a:r>
              <a:rPr lang="en-US" altLang="zh-CN" dirty="0" err="1"/>
              <a:t>Verdigis</a:t>
            </a:r>
            <a:r>
              <a:rPr lang="en-US" altLang="zh-CN" dirty="0"/>
              <a:t> (green)(Qing) </a:t>
            </a:r>
          </a:p>
          <a:p>
            <a:r>
              <a:rPr lang="en-US" altLang="zh-CN" dirty="0"/>
              <a:t>4 The Xanthous (Greek for yellow)</a:t>
            </a:r>
          </a:p>
          <a:p>
            <a:r>
              <a:rPr lang="en-US" altLang="zh-CN" dirty="0"/>
              <a:t>5 The Crimson (Deep red)</a:t>
            </a:r>
          </a:p>
          <a:p>
            <a:r>
              <a:rPr lang="en-US" altLang="zh-CN" dirty="0"/>
              <a:t>6 The Amaranthine (purple)</a:t>
            </a:r>
          </a:p>
          <a:p>
            <a:endParaRPr lang="en-US" altLang="zh-CN" dirty="0"/>
          </a:p>
          <a:p>
            <a:r>
              <a:rPr lang="en-US" altLang="zh-CN" dirty="0"/>
              <a:t>There is a chart to fill out in your writing circle related to this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673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D9DD-508C-E22E-D58E-D3F84EA1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Demi-Humans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629D6-0CF4-AC23-8F79-7C075913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There are no actual humans on this world</a:t>
            </a:r>
          </a:p>
          <a:p>
            <a:r>
              <a:rPr lang="en-US" altLang="zh-CN" dirty="0"/>
              <a:t>Instead, they are near humans: there will be traits that will feel the same but different</a:t>
            </a:r>
          </a:p>
          <a:p>
            <a:r>
              <a:rPr lang="en-US" dirty="0"/>
              <a:t>Diversity in both cosmetic traits and environment adaptation</a:t>
            </a:r>
          </a:p>
          <a:p>
            <a:r>
              <a:rPr lang="en-US" dirty="0"/>
              <a:t>They will mostly be human like in biology (omnivores, long lived </a:t>
            </a:r>
            <a:r>
              <a:rPr lang="en-US" dirty="0" err="1"/>
              <a:t>etc</a:t>
            </a:r>
            <a:r>
              <a:rPr lang="en-US" dirty="0"/>
              <a:t>), and can interbreed with each other</a:t>
            </a:r>
          </a:p>
          <a:p>
            <a:r>
              <a:rPr lang="en-US" dirty="0"/>
              <a:t>Due to presence of “Sky Touched”, strange pigmentation is common </a:t>
            </a:r>
          </a:p>
          <a:p>
            <a:r>
              <a:rPr lang="en-US" dirty="0"/>
              <a:t>First project focuses in part on these beings</a:t>
            </a:r>
          </a:p>
        </p:txBody>
      </p:sp>
    </p:spTree>
    <p:extLst>
      <p:ext uri="{BB962C8B-B14F-4D97-AF65-F5344CB8AC3E}">
        <p14:creationId xmlns:p14="http://schemas.microsoft.com/office/powerpoint/2010/main" val="179485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2DBC-566E-97BD-C315-CBCB7B86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Sky Touched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6A7F4-00DC-759C-3804-A22983434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Demihumans</a:t>
            </a:r>
            <a:r>
              <a:rPr lang="en-CA" dirty="0"/>
              <a:t> who have obtained a strong affinity and control of one of the Unobtainable</a:t>
            </a:r>
          </a:p>
          <a:p>
            <a:pPr lvl="1"/>
            <a:r>
              <a:rPr lang="en-CA" dirty="0"/>
              <a:t>Not present in Imps or animals</a:t>
            </a:r>
          </a:p>
          <a:p>
            <a:r>
              <a:rPr lang="en-CA" dirty="0"/>
              <a:t>This grants power, but changes them</a:t>
            </a:r>
          </a:p>
          <a:p>
            <a:r>
              <a:rPr lang="en-CA" dirty="0"/>
              <a:t>They tend to have skin in a tone of the unobtainable they are associated with</a:t>
            </a:r>
          </a:p>
        </p:txBody>
      </p:sp>
    </p:spTree>
    <p:extLst>
      <p:ext uri="{BB962C8B-B14F-4D97-AF65-F5344CB8AC3E}">
        <p14:creationId xmlns:p14="http://schemas.microsoft.com/office/powerpoint/2010/main" val="268411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A8B9-C875-E888-F50E-DA054FD8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A5079-EA17-7A9D-FADE-585765908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9803"/>
            <a:ext cx="296009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3C8030-AA61-2ED1-590A-4E83063E1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65" y="1059803"/>
            <a:ext cx="3026356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BCAC4-7911-145B-8DF5-A61A2C828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978195"/>
            <a:ext cx="2075123" cy="4508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F8C6F1-864C-169D-9E27-926ABB3A60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59" y="1722114"/>
            <a:ext cx="2925271" cy="36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8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A321-A956-01D9-A4B2-D55EDAB1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“Imps”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BBF55-C7E5-4E0E-35CC-6C61D9725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Small animalistic people: adults up to 1.2 m tall (tails would make longer)</a:t>
            </a:r>
          </a:p>
          <a:p>
            <a:r>
              <a:rPr lang="en-US" dirty="0"/>
              <a:t>There will be a base form provided </a:t>
            </a:r>
          </a:p>
          <a:p>
            <a:r>
              <a:rPr lang="en-US" dirty="0"/>
              <a:t>Each continent has a specific elemental form associated with the unobtainable/kaiju of the continent</a:t>
            </a:r>
          </a:p>
          <a:p>
            <a:pPr lvl="1"/>
            <a:r>
              <a:rPr lang="en-US" dirty="0"/>
              <a:t>This is sort of like </a:t>
            </a:r>
            <a:r>
              <a:rPr lang="en-US" dirty="0" err="1"/>
              <a:t>eevee</a:t>
            </a:r>
            <a:r>
              <a:rPr lang="en-US" dirty="0"/>
              <a:t> from </a:t>
            </a:r>
            <a:r>
              <a:rPr lang="en-US" dirty="0" err="1"/>
              <a:t>pokemon</a:t>
            </a:r>
            <a:endParaRPr lang="en-US" dirty="0"/>
          </a:p>
          <a:p>
            <a:r>
              <a:rPr lang="en-US" dirty="0"/>
              <a:t>They will be developed in the first project (along with the </a:t>
            </a:r>
            <a:r>
              <a:rPr lang="en-US" dirty="0" err="1"/>
              <a:t>demihumans</a:t>
            </a:r>
            <a:r>
              <a:rPr lang="en-US" dirty="0"/>
              <a:t>)</a:t>
            </a:r>
          </a:p>
          <a:p>
            <a:r>
              <a:rPr lang="en-US" dirty="0"/>
              <a:t>Related metaphysically to the mountains that walk (which are understood to be the mounts of the unobtainable aka kaiju)</a:t>
            </a:r>
          </a:p>
          <a:p>
            <a:r>
              <a:rPr lang="en-US" dirty="0"/>
              <a:t>Live in community with the </a:t>
            </a:r>
            <a:r>
              <a:rPr lang="en-US" dirty="0" err="1"/>
              <a:t>Demihumans</a:t>
            </a:r>
            <a:r>
              <a:rPr lang="en-US" dirty="0"/>
              <a:t>: relationships could take many forms</a:t>
            </a:r>
          </a:p>
          <a:p>
            <a:pPr lvl="1"/>
            <a:r>
              <a:rPr lang="en-US" dirty="0"/>
              <a:t>Mandatory to have both </a:t>
            </a:r>
            <a:r>
              <a:rPr lang="en-US" dirty="0" err="1"/>
              <a:t>demihumans</a:t>
            </a:r>
            <a:r>
              <a:rPr lang="en-US" dirty="0"/>
              <a:t> and imps accounted for in your culture: absence of one implies something terrible has happened</a:t>
            </a:r>
          </a:p>
        </p:txBody>
      </p:sp>
    </p:spTree>
    <p:extLst>
      <p:ext uri="{BB962C8B-B14F-4D97-AF65-F5344CB8AC3E}">
        <p14:creationId xmlns:p14="http://schemas.microsoft.com/office/powerpoint/2010/main" val="3365200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FA52-A152-5AEE-6233-FB6CA8A6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Potential base form of “Imps”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38294-A41F-B06A-ADD1-DDAFEE2BA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6" y="1357793"/>
            <a:ext cx="256723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B2FE6-FC22-7A4E-D7EB-3A6BB8AE3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46" y="1357793"/>
            <a:ext cx="3119299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5746D-DE5D-7852-AAE0-27B08CB1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46" y="1357791"/>
            <a:ext cx="3500934" cy="4351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0E27AA-1E29-9C87-D97E-927C35863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380" y="1357791"/>
            <a:ext cx="2473064" cy="435133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4CBF49-D651-45F1-1FD9-4FAEDACD020F}"/>
              </a:ext>
            </a:extLst>
          </p:cNvPr>
          <p:cNvCxnSpPr>
            <a:cxnSpLocks/>
          </p:cNvCxnSpPr>
          <p:nvPr/>
        </p:nvCxnSpPr>
        <p:spPr>
          <a:xfrm>
            <a:off x="5762847" y="1584251"/>
            <a:ext cx="0" cy="4124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D383FE-6B4E-DDFE-02EE-EDE64BC68C7B}"/>
              </a:ext>
            </a:extLst>
          </p:cNvPr>
          <p:cNvSpPr txBox="1"/>
          <p:nvPr/>
        </p:nvSpPr>
        <p:spPr>
          <a:xfrm>
            <a:off x="5726431" y="324433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1m</a:t>
            </a:r>
          </a:p>
        </p:txBody>
      </p:sp>
    </p:spTree>
    <p:extLst>
      <p:ext uri="{BB962C8B-B14F-4D97-AF65-F5344CB8AC3E}">
        <p14:creationId xmlns:p14="http://schemas.microsoft.com/office/powerpoint/2010/main" val="396040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297E-C070-74AE-022C-B8097773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Kaiju (The mountains that move)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65F1-857F-5244-9D47-EF207E954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Inspiration: Godzilla, monster hunter, </a:t>
            </a:r>
            <a:r>
              <a:rPr lang="en-CA" dirty="0" err="1"/>
              <a:t>gaia</a:t>
            </a:r>
            <a:r>
              <a:rPr lang="en-CA" dirty="0"/>
              <a:t> theory, rides of gods and buddhas</a:t>
            </a:r>
          </a:p>
          <a:p>
            <a:r>
              <a:rPr lang="en-CA" dirty="0"/>
              <a:t>Every continent has a signature giant creature, measured in tens or even hundreds of meters</a:t>
            </a:r>
          </a:p>
          <a:p>
            <a:r>
              <a:rPr lang="en-CA" dirty="0"/>
              <a:t>Tied to other monsters, Imps</a:t>
            </a:r>
          </a:p>
          <a:p>
            <a:r>
              <a:rPr lang="en-CA" dirty="0"/>
              <a:t>Not biological, but seem biological</a:t>
            </a:r>
          </a:p>
          <a:p>
            <a:pPr lvl="1"/>
            <a:r>
              <a:rPr lang="en-US" altLang="zh-CN" dirty="0"/>
              <a:t>Sustained by unobtainable energy</a:t>
            </a:r>
          </a:p>
          <a:p>
            <a:pPr lvl="1"/>
            <a:r>
              <a:rPr lang="en-US" dirty="0"/>
              <a:t>Will arise again if slain</a:t>
            </a:r>
          </a:p>
          <a:p>
            <a:pPr lvl="1"/>
            <a:r>
              <a:rPr lang="en-US" dirty="0"/>
              <a:t>Have seemingly elemental powers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322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A9BC-CCAC-71DB-779B-0D275678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 of the Kaiju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65C06-53A5-B27B-E67F-8263384DA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3" y="1690684"/>
            <a:ext cx="3816424" cy="38164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00C5D-B53A-BAA9-BBC8-3A67A97DD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787" y="1690684"/>
            <a:ext cx="3816425" cy="3816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24A1D-397A-2C6C-ADD4-1C38977C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02" y="1690684"/>
            <a:ext cx="3816426" cy="38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2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F130-C6EA-2394-927C-27E36A4E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Geomorphology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1D78-7B64-CCFF-9C6B-F9F4BDC7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There is a world map</a:t>
            </a:r>
          </a:p>
          <a:p>
            <a:r>
              <a:rPr lang="en-CA" dirty="0"/>
              <a:t>It is meant to be Earth sized, give or take</a:t>
            </a:r>
          </a:p>
          <a:p>
            <a:r>
              <a:rPr lang="en-CA" dirty="0"/>
              <a:t>I have a globe of it</a:t>
            </a:r>
          </a:p>
          <a:p>
            <a:r>
              <a:rPr lang="en-CA" dirty="0"/>
              <a:t>This means the continents are larger than you probably expect</a:t>
            </a:r>
          </a:p>
        </p:txBody>
      </p:sp>
    </p:spTree>
    <p:extLst>
      <p:ext uri="{BB962C8B-B14F-4D97-AF65-F5344CB8AC3E}">
        <p14:creationId xmlns:p14="http://schemas.microsoft.com/office/powerpoint/2010/main" val="2216732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C98F2-A148-4746-8392-E89197BF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Seed Born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692780-29EB-45D1-939F-6B58B1B9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Non-usual biological entities born from plant sources (giant Flowers/Fruit/Seeds)</a:t>
            </a:r>
          </a:p>
          <a:p>
            <a:r>
              <a:rPr lang="en-US" altLang="zh-CN" dirty="0"/>
              <a:t>Each is associated with a specific unobtainable</a:t>
            </a:r>
          </a:p>
          <a:p>
            <a:r>
              <a:rPr lang="en-US" altLang="zh-CN" dirty="0"/>
              <a:t>Can be called up in rituals (extensive magic theory of incarnating them)</a:t>
            </a:r>
          </a:p>
          <a:p>
            <a:r>
              <a:rPr lang="en-US" altLang="zh-CN" dirty="0"/>
              <a:t>Sometimes just appear</a:t>
            </a:r>
          </a:p>
          <a:p>
            <a:r>
              <a:rPr lang="en-US" altLang="zh-CN" dirty="0"/>
              <a:t>Somewhat anthropomorphic (human parts)</a:t>
            </a:r>
          </a:p>
          <a:p>
            <a:pPr lvl="1"/>
            <a:r>
              <a:rPr lang="en-US" altLang="zh-CN" dirty="0"/>
              <a:t>Commonly also have animal parts (see Egyptian gods, angels)</a:t>
            </a:r>
          </a:p>
          <a:p>
            <a:pPr lvl="1"/>
            <a:r>
              <a:rPr lang="en-US" altLang="zh-CN" dirty="0"/>
              <a:t>Always clearly inhuman</a:t>
            </a:r>
          </a:p>
          <a:p>
            <a:pPr lvl="1"/>
            <a:r>
              <a:rPr lang="en-US" altLang="zh-CN" dirty="0"/>
              <a:t>Some are enhanced versions of dead sky touched?</a:t>
            </a:r>
          </a:p>
          <a:p>
            <a:r>
              <a:rPr lang="en-US" altLang="zh-CN" dirty="0"/>
              <a:t>Unable to fully express will of their unobtainable</a:t>
            </a:r>
          </a:p>
          <a:p>
            <a:r>
              <a:rPr lang="en-US" altLang="zh-CN" dirty="0"/>
              <a:t>Short lived (incarnation on order of months)</a:t>
            </a:r>
          </a:p>
          <a:p>
            <a:r>
              <a:rPr lang="en-US" altLang="zh-CN" dirty="0"/>
              <a:t>Unclear if each incarnation is actually same being</a:t>
            </a:r>
          </a:p>
          <a:p>
            <a:r>
              <a:rPr lang="en-US" altLang="zh-CN" dirty="0"/>
              <a:t>These are meant to be more inhuman gods, angels, </a:t>
            </a:r>
            <a:r>
              <a:rPr lang="en-US" altLang="zh-CN" dirty="0" err="1"/>
              <a:t>daikini</a:t>
            </a:r>
            <a:r>
              <a:rPr lang="en-US" altLang="zh-CN" dirty="0"/>
              <a:t>, bodhisattvas, demons</a:t>
            </a:r>
          </a:p>
        </p:txBody>
      </p:sp>
    </p:spTree>
    <p:extLst>
      <p:ext uri="{BB962C8B-B14F-4D97-AF65-F5344CB8AC3E}">
        <p14:creationId xmlns:p14="http://schemas.microsoft.com/office/powerpoint/2010/main" val="2524643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3673B-4D89-7BCB-CCC7-B447888B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Supernatural beings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07420-76DF-346C-D685-16EA49F7E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5 other types of beings that manifest in relationship with the Unobtainable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5205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B131D-E8C4-6CE5-3B25-A1373226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kings of serpents (Naga)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7C1A4-A5F5-9A48-107D-56B5307D6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Highly metamorphic beings, eternal but not immortal</a:t>
            </a:r>
          </a:p>
          <a:p>
            <a:r>
              <a:rPr lang="en-CA" dirty="0"/>
              <a:t>Semi-biological beings: breath, eat, grow but don’t reproduce normally</a:t>
            </a:r>
          </a:p>
          <a:p>
            <a:r>
              <a:rPr lang="en-CA" dirty="0"/>
              <a:t>Many stages in their lifespan (larval stages and the like)</a:t>
            </a:r>
          </a:p>
          <a:p>
            <a:pPr lvl="1"/>
            <a:r>
              <a:rPr lang="en-CA" dirty="0"/>
              <a:t>Metamorphosis</a:t>
            </a:r>
          </a:p>
          <a:p>
            <a:pPr lvl="1"/>
            <a:r>
              <a:rPr lang="en-CA" dirty="0"/>
              <a:t>Born from normal animal eggs</a:t>
            </a:r>
          </a:p>
          <a:p>
            <a:pPr lvl="1"/>
            <a:r>
              <a:rPr lang="en-CA" dirty="0"/>
              <a:t>Decide whether set order or any in the sequence</a:t>
            </a:r>
          </a:p>
          <a:p>
            <a:pPr lvl="1"/>
            <a:r>
              <a:rPr lang="en-CA" dirty="0"/>
              <a:t>Some stages seem mostly mundane</a:t>
            </a:r>
          </a:p>
          <a:p>
            <a:pPr lvl="1"/>
            <a:r>
              <a:rPr lang="en-CA" dirty="0"/>
              <a:t>Some hybrids, too many body parts </a:t>
            </a:r>
            <a:r>
              <a:rPr lang="en-CA" dirty="0" err="1"/>
              <a:t>etc</a:t>
            </a:r>
            <a:endParaRPr lang="en-CA" dirty="0"/>
          </a:p>
          <a:p>
            <a:pPr lvl="1"/>
            <a:r>
              <a:rPr lang="en-CA" dirty="0"/>
              <a:t>Some stages sapient, some less so</a:t>
            </a:r>
          </a:p>
          <a:p>
            <a:pPr lvl="1"/>
            <a:r>
              <a:rPr lang="en-CA" dirty="0"/>
              <a:t>Some stages are conduits for wisdom of unobtainable</a:t>
            </a:r>
          </a:p>
          <a:p>
            <a:r>
              <a:rPr lang="en-CA" dirty="0"/>
              <a:t> Every continent has its own type (see map for numbers)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841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6D5E-B139-7F62-FDA5-60B47F78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Storm Kings (Garuda)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96A5-C740-D671-ADE4-96C024AC3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Semi-Biological beings</a:t>
            </a:r>
          </a:p>
          <a:p>
            <a:r>
              <a:rPr lang="en-CA" dirty="0"/>
              <a:t>Marked birds or pterosaurs</a:t>
            </a:r>
          </a:p>
          <a:p>
            <a:r>
              <a:rPr lang="en-CA" dirty="0"/>
              <a:t>Born and live as normal flying archosaurs until a point in their lives</a:t>
            </a:r>
          </a:p>
          <a:p>
            <a:r>
              <a:rPr lang="en-CA" dirty="0"/>
              <a:t>Fully sapient after transformation</a:t>
            </a:r>
          </a:p>
          <a:p>
            <a:r>
              <a:rPr lang="en-CA" dirty="0"/>
              <a:t>Gain powers of weather modification tied to their unobtainable affinity</a:t>
            </a:r>
          </a:p>
          <a:p>
            <a:r>
              <a:rPr lang="en-CA" dirty="0"/>
              <a:t>Often form flocks of those associated with the same unobtainable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3420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1C3C-8B05-D59B-E37A-F530EB31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Children of the Kaiju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3043D-F171-139E-7F6A-8C67422A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Besides the Imps, the kaiju will form unique creatures</a:t>
            </a:r>
          </a:p>
          <a:p>
            <a:r>
              <a:rPr lang="en-CA" dirty="0"/>
              <a:t>These will be made of things within its affinities</a:t>
            </a:r>
          </a:p>
          <a:p>
            <a:r>
              <a:rPr lang="en-CA" dirty="0"/>
              <a:t>These are semi-biological at best</a:t>
            </a:r>
          </a:p>
          <a:p>
            <a:r>
              <a:rPr lang="en-CA" dirty="0"/>
              <a:t>(This is an excuse for other, more natural monsters)</a:t>
            </a:r>
          </a:p>
        </p:txBody>
      </p:sp>
    </p:spTree>
    <p:extLst>
      <p:ext uri="{BB962C8B-B14F-4D97-AF65-F5344CB8AC3E}">
        <p14:creationId xmlns:p14="http://schemas.microsoft.com/office/powerpoint/2010/main" val="2611544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AB94-05A7-7748-5B8B-F1043DEB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E443-0090-2085-B99D-B5F2A5B17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Beings that are destructive to a specific unobtainable</a:t>
            </a:r>
          </a:p>
          <a:p>
            <a:r>
              <a:rPr lang="en-CA" dirty="0"/>
              <a:t>Born to </a:t>
            </a:r>
            <a:r>
              <a:rPr lang="en-CA" dirty="0" err="1"/>
              <a:t>demihumans</a:t>
            </a:r>
            <a:endParaRPr lang="en-CA" dirty="0"/>
          </a:p>
          <a:p>
            <a:r>
              <a:rPr lang="en-CA" dirty="0"/>
              <a:t>Sort of anti-</a:t>
            </a:r>
            <a:r>
              <a:rPr lang="en-CA" dirty="0" err="1"/>
              <a:t>skytouched</a:t>
            </a:r>
            <a:endParaRPr lang="en-CA" dirty="0"/>
          </a:p>
          <a:p>
            <a:r>
              <a:rPr lang="en-CA" dirty="0"/>
              <a:t>If they reproduce, their children will be normal (within bounds)</a:t>
            </a:r>
          </a:p>
          <a:p>
            <a:r>
              <a:rPr lang="en-CA" dirty="0"/>
              <a:t>“Vampires”, often born in areas of excess unobtainable energy</a:t>
            </a:r>
          </a:p>
          <a:p>
            <a:r>
              <a:rPr lang="en-CA" dirty="0"/>
              <a:t>Painful existence of becoming a bit of a scapegoat</a:t>
            </a:r>
          </a:p>
          <a:p>
            <a:r>
              <a:rPr lang="en-CA" dirty="0"/>
              <a:t>Need to absorb things associated with their lacking unobtainable</a:t>
            </a:r>
          </a:p>
          <a:p>
            <a:pPr lvl="1"/>
            <a:r>
              <a:rPr lang="en-CA" dirty="0"/>
              <a:t>Organs/fluids associated with an unobtainable common</a:t>
            </a:r>
          </a:p>
        </p:txBody>
      </p:sp>
    </p:spTree>
    <p:extLst>
      <p:ext uri="{BB962C8B-B14F-4D97-AF65-F5344CB8AC3E}">
        <p14:creationId xmlns:p14="http://schemas.microsoft.com/office/powerpoint/2010/main" val="1911556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42CA-0B2A-40E2-A9CD-80D5BCBD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Things from the Rings (Horrors/demons)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7FAD5-8823-C5B0-24FB-01579B8B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Rings are mostly like other planetary rings: ice, bits of rock, dust</a:t>
            </a:r>
          </a:p>
          <a:p>
            <a:r>
              <a:rPr lang="en-CA" dirty="0"/>
              <a:t>Greater and lesser rings recognized</a:t>
            </a:r>
          </a:p>
          <a:p>
            <a:r>
              <a:rPr lang="en-CA" dirty="0"/>
              <a:t>Chunks of the rings will often fall, especially near to the equator</a:t>
            </a:r>
          </a:p>
          <a:p>
            <a:r>
              <a:rPr lang="en-CA" dirty="0"/>
              <a:t>Some of the chunks have eldritch horror type things frozen in them, things of weird elemental combinations, too many limbs, not biological, often like pretas writ large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5252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05B2-7E31-FF88-3353-FA1ABB2B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Remnants (magic places and items that intrude into the world)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69C6D-5B81-D263-B797-EB8D6C553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structures and anomalies that exist in the world, likely from the </a:t>
            </a:r>
            <a:r>
              <a:rPr lang="en-CA" dirty="0" err="1"/>
              <a:t>unobtaibale</a:t>
            </a:r>
            <a:r>
              <a:rPr lang="en-CA" dirty="0"/>
              <a:t>: spontaneously come into existence</a:t>
            </a:r>
          </a:p>
          <a:p>
            <a:r>
              <a:rPr lang="en-CA" dirty="0"/>
              <a:t>React to those touched by the unobtainable</a:t>
            </a:r>
          </a:p>
          <a:p>
            <a:r>
              <a:rPr lang="en-CA" dirty="0"/>
              <a:t>“dungeons”, god-machines/engines, magical artifacts, </a:t>
            </a:r>
            <a:r>
              <a:rPr lang="en-CA" dirty="0" err="1"/>
              <a:t>terma</a:t>
            </a:r>
            <a:r>
              <a:rPr lang="en-CA" dirty="0"/>
              <a:t> </a:t>
            </a:r>
          </a:p>
          <a:p>
            <a:r>
              <a:rPr lang="en-CA" dirty="0"/>
              <a:t>Sanctuary trees: specific large trees that have resonance with the unobtainable, associated with </a:t>
            </a:r>
            <a:r>
              <a:rPr lang="en-CA" dirty="0" err="1"/>
              <a:t>seedborn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77058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5600E-7E4A-4B7F-87ED-92675E4D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Masses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01B8B-5D0C-466C-9DDE-B0B303EB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Floating, living islands</a:t>
            </a:r>
          </a:p>
          <a:p>
            <a:r>
              <a:rPr lang="en-US" altLang="zh-CN" dirty="0"/>
              <a:t>Part mangrove, part coral reef, part </a:t>
            </a:r>
            <a:r>
              <a:rPr lang="en-US" altLang="zh-CN" dirty="0" err="1"/>
              <a:t>Portugese</a:t>
            </a:r>
            <a:r>
              <a:rPr lang="en-US" altLang="zh-CN" dirty="0"/>
              <a:t> Man o’ War</a:t>
            </a:r>
          </a:p>
          <a:p>
            <a:r>
              <a:rPr lang="en-US" altLang="zh-CN" dirty="0"/>
              <a:t>(Floating island stories are cool)</a:t>
            </a:r>
          </a:p>
          <a:p>
            <a:r>
              <a:rPr lang="en-US" altLang="zh-CN" dirty="0"/>
              <a:t>These islands that float are somewhat common, especially in the sea between the 2 parts of continent 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1988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F8925-7F0C-41AA-B0AA-A180A5D7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Alternative Paths (Detailed a bit in technology and biology)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0A39CC-B843-4D32-BE1A-0865E02A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Besides the changes presented above, much of the world is meant to be very similar to earth</a:t>
            </a:r>
          </a:p>
          <a:p>
            <a:pPr lvl="1"/>
            <a:r>
              <a:rPr lang="en-CA" altLang="zh-CN" dirty="0"/>
              <a:t>Resonance of Earth biota, technologies provides common language</a:t>
            </a:r>
          </a:p>
          <a:p>
            <a:r>
              <a:rPr lang="en-CA" altLang="zh-CN" dirty="0"/>
              <a:t>Expectation to explore alternate evolution of biology (and probably culture including technology) part of later units</a:t>
            </a:r>
          </a:p>
          <a:p>
            <a:r>
              <a:rPr lang="en-CA" altLang="zh-CN" dirty="0"/>
              <a:t>This is mundane convergence/divergence, not meant to be supernatural like above (but could be in reaction to more supernatural situations)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558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19C8-9AE0-73B3-687A-9F9384DC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Map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311A7-95FF-EC23-0787-B34A21717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projection is known as Butterfly Projection</a:t>
            </a:r>
          </a:p>
          <a:p>
            <a:r>
              <a:rPr lang="en-CA" dirty="0"/>
              <a:t>Projection takes sphere and makes it flat</a:t>
            </a:r>
          </a:p>
          <a:p>
            <a:r>
              <a:rPr lang="en-CA" dirty="0"/>
              <a:t>To get an idea of the map as a globe, print and cut it out: it will fold into a ball-</a:t>
            </a:r>
            <a:r>
              <a:rPr lang="en-CA" dirty="0" err="1"/>
              <a:t>ish</a:t>
            </a:r>
            <a:r>
              <a:rPr lang="en-CA" dirty="0"/>
              <a:t> shape</a:t>
            </a:r>
          </a:p>
          <a:p>
            <a:r>
              <a:rPr lang="en-CA" dirty="0"/>
              <a:t>There are more detailed works of the continents</a:t>
            </a:r>
          </a:p>
          <a:p>
            <a:r>
              <a:rPr lang="en-CA" dirty="0"/>
              <a:t>You will be developing an important nation about the size of France</a:t>
            </a:r>
          </a:p>
          <a:p>
            <a:pPr lvl="1"/>
            <a:r>
              <a:rPr lang="en-CA" dirty="0"/>
              <a:t>Use the circle for size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6219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9F1-9C68-90ED-2265-1C00B8C7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Unobtainable energy flow: Dharma engines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B506-6A12-0ACB-CBB6-02F20DD9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dirty="0"/>
              <a:t>Unobtainable poles and beings produce energy flows of these energies</a:t>
            </a:r>
          </a:p>
          <a:p>
            <a:r>
              <a:rPr lang="en-CA" dirty="0"/>
              <a:t>Objects can interact with these energy flows: sigils, materials needed</a:t>
            </a:r>
          </a:p>
          <a:p>
            <a:r>
              <a:rPr lang="en-CA" dirty="0"/>
              <a:t>Spinning versions of the objects commonly made, like Tibetan Buddhist Prayer wheels</a:t>
            </a:r>
          </a:p>
          <a:p>
            <a:r>
              <a:rPr lang="en-CA" dirty="0"/>
              <a:t>Prayer wheels to enhance or channel these energies possible</a:t>
            </a:r>
          </a:p>
          <a:p>
            <a:r>
              <a:rPr lang="en-CA" dirty="0"/>
              <a:t>Compasses related to sensing these energy flows common navigation and tracking aides</a:t>
            </a:r>
          </a:p>
          <a:p>
            <a:endParaRPr lang="en-CA" dirty="0"/>
          </a:p>
          <a:p>
            <a:r>
              <a:rPr lang="en-CA" dirty="0"/>
              <a:t>Dharma engines: wheel marked with sigils and minerals that will spin freely without input under this energy</a:t>
            </a:r>
          </a:p>
          <a:p>
            <a:r>
              <a:rPr lang="en-CA" dirty="0"/>
              <a:t>Energy varies extensively, so wheels need to be calibrated</a:t>
            </a:r>
          </a:p>
          <a:p>
            <a:pPr lvl="1"/>
            <a:r>
              <a:rPr lang="en-CA" dirty="0"/>
              <a:t>Many stationary</a:t>
            </a:r>
          </a:p>
          <a:p>
            <a:pPr lvl="1"/>
            <a:r>
              <a:rPr lang="en-CA" dirty="0"/>
              <a:t>Mobile ones might be a collection of them with extensive skill to use</a:t>
            </a:r>
          </a:p>
          <a:p>
            <a:pPr lvl="1"/>
            <a:r>
              <a:rPr lang="en-CA" dirty="0"/>
              <a:t>Sky touched, kaiju, </a:t>
            </a:r>
            <a:r>
              <a:rPr lang="en-CA" dirty="0" err="1"/>
              <a:t>seedborn</a:t>
            </a:r>
            <a:r>
              <a:rPr lang="en-CA" dirty="0"/>
              <a:t> mess with general calibration: some calibrated to these beings</a:t>
            </a:r>
          </a:p>
          <a:p>
            <a:r>
              <a:rPr lang="en-CA" dirty="0"/>
              <a:t>May or may not have weird resonance with electricity and magnetism</a:t>
            </a:r>
          </a:p>
          <a:p>
            <a:pPr lvl="1"/>
            <a:r>
              <a:rPr lang="en-CA" dirty="0"/>
              <a:t>Mostly these limitations are to encourage other power sources at times as well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469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DF57-7C6B-BA70-AC7E-E6549AA8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C6DD6B-35D6-E6E0-D408-A2991C5FC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76" y="-1499283"/>
            <a:ext cx="8920716" cy="8920716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A3B4D50-58D0-4751-BB86-A93EEA969AA4}"/>
              </a:ext>
            </a:extLst>
          </p:cNvPr>
          <p:cNvSpPr/>
          <p:nvPr/>
        </p:nvSpPr>
        <p:spPr>
          <a:xfrm>
            <a:off x="4199861" y="5773480"/>
            <a:ext cx="194930" cy="1701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AE98E-F6AE-994F-44E5-E6CFA94B3D1B}"/>
              </a:ext>
            </a:extLst>
          </p:cNvPr>
          <p:cNvSpPr txBox="1"/>
          <p:nvPr/>
        </p:nvSpPr>
        <p:spPr>
          <a:xfrm>
            <a:off x="4476307" y="5673874"/>
            <a:ext cx="26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Circle is the size of France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F157C0-A628-4AE6-902F-ED8328A2EC6E}"/>
              </a:ext>
            </a:extLst>
          </p:cNvPr>
          <p:cNvSpPr txBox="1"/>
          <p:nvPr/>
        </p:nvSpPr>
        <p:spPr>
          <a:xfrm>
            <a:off x="2594683" y="1612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678C93-46F7-4207-BEA7-42110C59A9FE}"/>
              </a:ext>
            </a:extLst>
          </p:cNvPr>
          <p:cNvSpPr txBox="1"/>
          <p:nvPr/>
        </p:nvSpPr>
        <p:spPr>
          <a:xfrm>
            <a:off x="3867658" y="16157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DE2692-58AB-4B1E-8620-A58CA4D1A827}"/>
              </a:ext>
            </a:extLst>
          </p:cNvPr>
          <p:cNvSpPr txBox="1"/>
          <p:nvPr/>
        </p:nvSpPr>
        <p:spPr>
          <a:xfrm>
            <a:off x="6111923" y="190317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3a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AFEABB-13EB-46B9-945E-AE4A2FD2932C}"/>
              </a:ext>
            </a:extLst>
          </p:cNvPr>
          <p:cNvSpPr txBox="1"/>
          <p:nvPr/>
        </p:nvSpPr>
        <p:spPr>
          <a:xfrm>
            <a:off x="7262367" y="164482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3b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8F0312-A19C-4B6C-AFC9-D430BF05F9BE}"/>
              </a:ext>
            </a:extLst>
          </p:cNvPr>
          <p:cNvSpPr txBox="1"/>
          <p:nvPr/>
        </p:nvSpPr>
        <p:spPr>
          <a:xfrm>
            <a:off x="8382385" y="1644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573ECF-80AB-4439-9FC5-45BF29536A36}"/>
              </a:ext>
            </a:extLst>
          </p:cNvPr>
          <p:cNvSpPr txBox="1"/>
          <p:nvPr/>
        </p:nvSpPr>
        <p:spPr>
          <a:xfrm>
            <a:off x="5693734" y="29481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B697BF-6795-4AE8-8997-4EA67D408734}"/>
              </a:ext>
            </a:extLst>
          </p:cNvPr>
          <p:cNvSpPr txBox="1"/>
          <p:nvPr/>
        </p:nvSpPr>
        <p:spPr>
          <a:xfrm>
            <a:off x="6967021" y="41867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0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FBDF-43BC-1135-D123-00D1624C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59DF0-785B-888E-6325-5E9BF4C0C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3" b="21630"/>
          <a:stretch>
            <a:fillRect/>
          </a:stretch>
        </p:blipFill>
        <p:spPr>
          <a:xfrm>
            <a:off x="962407" y="365125"/>
            <a:ext cx="10267186" cy="5986512"/>
          </a:xfrm>
        </p:spPr>
      </p:pic>
    </p:spTree>
    <p:extLst>
      <p:ext uri="{BB962C8B-B14F-4D97-AF65-F5344CB8AC3E}">
        <p14:creationId xmlns:p14="http://schemas.microsoft.com/office/powerpoint/2010/main" val="340502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73A0-A33B-1C48-E816-6105B9CA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Skies/Times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4E26-AF99-67AB-35EF-36FF45CDE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This planet has rings</a:t>
            </a:r>
          </a:p>
          <a:p>
            <a:r>
              <a:rPr lang="en-CA" altLang="zh-CN" dirty="0"/>
              <a:t>30 degrees off rotational axis</a:t>
            </a:r>
            <a:endParaRPr lang="en-CA" dirty="0"/>
          </a:p>
          <a:p>
            <a:r>
              <a:rPr lang="en-CA" dirty="0"/>
              <a:t>A day is 18 hours (Earth Time)</a:t>
            </a:r>
          </a:p>
          <a:p>
            <a:r>
              <a:rPr lang="en-CA" dirty="0"/>
              <a:t>How long does it take for each moon to cycle through its phases?</a:t>
            </a:r>
          </a:p>
          <a:p>
            <a:pPr lvl="1"/>
            <a:r>
              <a:rPr lang="en-CA" dirty="0"/>
              <a:t>Big one 27 days (Just under 18 months) </a:t>
            </a:r>
          </a:p>
          <a:p>
            <a:pPr lvl="1"/>
            <a:r>
              <a:rPr lang="en-CA" dirty="0"/>
              <a:t>Small one 70 days (About 7 months a year)</a:t>
            </a:r>
          </a:p>
          <a:p>
            <a:pPr lvl="1"/>
            <a:r>
              <a:rPr lang="en-CA" dirty="0"/>
              <a:t>Sweep the groove (very tiny) is every 90 minutes (so 12 passes a day)</a:t>
            </a:r>
          </a:p>
          <a:p>
            <a:r>
              <a:rPr lang="en-CA" dirty="0"/>
              <a:t>How many days does a year last? </a:t>
            </a:r>
          </a:p>
          <a:p>
            <a:pPr lvl="1"/>
            <a:r>
              <a:rPr lang="en-CA" dirty="0"/>
              <a:t>495 days (equatorial… the poles will have fewer of course)</a:t>
            </a:r>
          </a:p>
          <a:p>
            <a:r>
              <a:rPr lang="en-CA" dirty="0"/>
              <a:t>This gives the planet about the same year length as Earth, but very different months</a:t>
            </a:r>
          </a:p>
        </p:txBody>
      </p:sp>
    </p:spTree>
    <p:extLst>
      <p:ext uri="{BB962C8B-B14F-4D97-AF65-F5344CB8AC3E}">
        <p14:creationId xmlns:p14="http://schemas.microsoft.com/office/powerpoint/2010/main" val="224383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1618-B288-6D0C-CDF5-85A132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Celestial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ED3B-56D0-87D7-DC81-DF0D5C22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dirty="0"/>
              <a:t>There is one main moon which can cause eclipses, one smaller one maybe ¼ of the other moon size, and since the rings are split, there must be a “moon that swept the groove”</a:t>
            </a:r>
          </a:p>
          <a:p>
            <a:r>
              <a:rPr lang="en-CA" altLang="zh-CN" dirty="0"/>
              <a:t>There are 6 visible planets</a:t>
            </a:r>
          </a:p>
          <a:p>
            <a:r>
              <a:rPr lang="en-CA" altLang="zh-CN" dirty="0"/>
              <a:t>There are star charts that I drew</a:t>
            </a:r>
          </a:p>
          <a:p>
            <a:pPr lvl="1"/>
            <a:r>
              <a:rPr lang="en-CA" altLang="zh-CN" dirty="0"/>
              <a:t>Consider where you are on the planet on whether you use North or South Hemisphere drawing, North Left, South Right</a:t>
            </a:r>
          </a:p>
          <a:p>
            <a:endParaRPr lang="en-CA" altLang="zh-CN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677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14D9-7602-CC32-A87E-53A90BD8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93B91-9F19-4F98-5AF8-8C3075B91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8" y="411051"/>
            <a:ext cx="11559550" cy="6081824"/>
          </a:xfrm>
        </p:spPr>
      </p:pic>
    </p:spTree>
    <p:extLst>
      <p:ext uri="{BB962C8B-B14F-4D97-AF65-F5344CB8AC3E}">
        <p14:creationId xmlns:p14="http://schemas.microsoft.com/office/powerpoint/2010/main" val="90173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36EB-2927-2BF3-7C2F-6D3C0FB4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A23D80-B1DB-9477-C1C6-E7ACCDA2A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7" y="744309"/>
            <a:ext cx="8442251" cy="5967798"/>
          </a:xfrm>
        </p:spPr>
      </p:pic>
    </p:spTree>
    <p:extLst>
      <p:ext uri="{BB962C8B-B14F-4D97-AF65-F5344CB8AC3E}">
        <p14:creationId xmlns:p14="http://schemas.microsoft.com/office/powerpoint/2010/main" val="3193559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1599</Words>
  <Application>Microsoft Office PowerPoint</Application>
  <PresentationFormat>宽屏</PresentationFormat>
  <Paragraphs>176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等线 Light</vt:lpstr>
      <vt:lpstr>Arial</vt:lpstr>
      <vt:lpstr>Calibri</vt:lpstr>
      <vt:lpstr>Calibri Light</vt:lpstr>
      <vt:lpstr>Office Theme</vt:lpstr>
      <vt:lpstr>World Guide Fall 2025</vt:lpstr>
      <vt:lpstr>Geomorphology</vt:lpstr>
      <vt:lpstr>Map projection</vt:lpstr>
      <vt:lpstr>PowerPoint 演示文稿</vt:lpstr>
      <vt:lpstr>PowerPoint 演示文稿</vt:lpstr>
      <vt:lpstr>Skies/Times</vt:lpstr>
      <vt:lpstr>Celestial Objects</vt:lpstr>
      <vt:lpstr>PowerPoint 演示文稿</vt:lpstr>
      <vt:lpstr>PowerPoint 演示文稿</vt:lpstr>
      <vt:lpstr>2 Species together</vt:lpstr>
      <vt:lpstr>The Unobtainable</vt:lpstr>
      <vt:lpstr>Colours of the unobtainable</vt:lpstr>
      <vt:lpstr>Demi-Humans</vt:lpstr>
      <vt:lpstr>Sky Touched</vt:lpstr>
      <vt:lpstr>PowerPoint 演示文稿</vt:lpstr>
      <vt:lpstr>“Imps”</vt:lpstr>
      <vt:lpstr>Potential base form of “Imps”</vt:lpstr>
      <vt:lpstr>Kaiju (The mountains that move)</vt:lpstr>
      <vt:lpstr>3 of the Kaiju</vt:lpstr>
      <vt:lpstr>Seed Born</vt:lpstr>
      <vt:lpstr>Other Supernatural beings</vt:lpstr>
      <vt:lpstr>The kings of serpents (Naga)</vt:lpstr>
      <vt:lpstr>Storm Kings (Garuda)</vt:lpstr>
      <vt:lpstr>The Children of the Kaiju</vt:lpstr>
      <vt:lpstr>Pretas</vt:lpstr>
      <vt:lpstr>Things from the Rings (Horrors/demons)</vt:lpstr>
      <vt:lpstr>Remnants (magic places and items that intrude into the world)</vt:lpstr>
      <vt:lpstr>The Masses</vt:lpstr>
      <vt:lpstr>Alternative Paths (Detailed a bit in technology and biology)</vt:lpstr>
      <vt:lpstr>Unobtainable energy flow: Dharma engines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Guide Spring 2025</dc:title>
  <dc:creator>Andrew Postnikoff</dc:creator>
  <cp:lastModifiedBy>内蒙古大学</cp:lastModifiedBy>
  <cp:revision>50</cp:revision>
  <dcterms:created xsi:type="dcterms:W3CDTF">2025-02-19T16:29:38Z</dcterms:created>
  <dcterms:modified xsi:type="dcterms:W3CDTF">2025-08-26T01:33:14Z</dcterms:modified>
</cp:coreProperties>
</file>